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4"/>
  </p:notesMasterIdLst>
  <p:sldIdLst>
    <p:sldId id="256" r:id="rId2"/>
    <p:sldId id="257" r:id="rId3"/>
    <p:sldId id="259" r:id="rId4"/>
    <p:sldId id="258" r:id="rId5"/>
    <p:sldId id="297" r:id="rId6"/>
    <p:sldId id="261" r:id="rId7"/>
    <p:sldId id="298" r:id="rId8"/>
    <p:sldId id="269" r:id="rId9"/>
    <p:sldId id="299" r:id="rId10"/>
    <p:sldId id="300" r:id="rId11"/>
    <p:sldId id="271" r:id="rId12"/>
    <p:sldId id="301" r:id="rId13"/>
    <p:sldId id="272" r:id="rId14"/>
    <p:sldId id="302" r:id="rId15"/>
    <p:sldId id="273" r:id="rId16"/>
    <p:sldId id="303" r:id="rId17"/>
    <p:sldId id="275" r:id="rId18"/>
    <p:sldId id="304" r:id="rId19"/>
    <p:sldId id="305" r:id="rId20"/>
    <p:sldId id="306" r:id="rId21"/>
    <p:sldId id="307" r:id="rId22"/>
    <p:sldId id="308" r:id="rId23"/>
  </p:sldIdLst>
  <p:sldSz cx="9144000" cy="5143500" type="screen16x9"/>
  <p:notesSz cx="6858000" cy="9144000"/>
  <p:embeddedFontLst>
    <p:embeddedFont>
      <p:font typeface="Bradley Hand ITC" panose="03070402050302030203" pitchFamily="66" charset="0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Oswald" panose="00000500000000000000" pitchFamily="2" charset="0"/>
      <p:regular r:id="rId30"/>
      <p:bold r:id="rId31"/>
    </p:embeddedFont>
    <p:embeddedFont>
      <p:font typeface="Raleway Black" pitchFamily="2" charset="0"/>
      <p:bold r:id="rId32"/>
      <p:boldItalic r:id="rId33"/>
    </p:embeddedFont>
    <p:embeddedFont>
      <p:font typeface="Raleway ExtraBold" pitchFamily="2" charset="0"/>
      <p:bold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8">
          <p15:clr>
            <a:srgbClr val="9AA0A6"/>
          </p15:clr>
        </p15:guide>
        <p15:guide id="2" pos="5222">
          <p15:clr>
            <a:srgbClr val="9AA0A6"/>
          </p15:clr>
        </p15:guide>
        <p15:guide id="3" orient="horz" pos="27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904D7E-86DC-43CD-90E2-C9B31C6B6B12}">
  <a:tblStyle styleId="{F2904D7E-86DC-43CD-90E2-C9B31C6B6B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4" y="58"/>
      </p:cViewPr>
      <p:guideLst>
        <p:guide pos="538"/>
        <p:guide pos="5222"/>
        <p:guide orient="horz" pos="27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6c0bd716c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86c0bd716c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5793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f55da46cf_2_20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9f55da46cf_2_20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757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3119c6b9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3119c6b9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294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8e02560640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8e02560640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771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845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a35c37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ca35c373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109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e02560640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e02560640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98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f55da46cf_2_20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f55da46cf_2_20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330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19600" y="1253538"/>
            <a:ext cx="5105100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sz="5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35775" y="3454663"/>
            <a:ext cx="4272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1638431" y="1606100"/>
            <a:ext cx="22227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638425" y="1993300"/>
            <a:ext cx="22227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ctrTitle" idx="2"/>
          </p:nvPr>
        </p:nvSpPr>
        <p:spPr>
          <a:xfrm>
            <a:off x="5282438" y="3224959"/>
            <a:ext cx="22227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5282430" y="3612159"/>
            <a:ext cx="22227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4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 flipH="1">
            <a:off x="1528207" y="-721500"/>
            <a:ext cx="7397144" cy="669037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47975" y="1281475"/>
            <a:ext cx="30276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747975" y="2019725"/>
            <a:ext cx="3027600" cy="18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0737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10737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71103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71103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5"/>
          </p:nvPr>
        </p:nvSpPr>
        <p:spPr>
          <a:xfrm>
            <a:off x="21065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1065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6"/>
          </p:nvPr>
        </p:nvSpPr>
        <p:spPr>
          <a:xfrm>
            <a:off x="21065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21065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8"/>
          </p:nvPr>
        </p:nvSpPr>
        <p:spPr>
          <a:xfrm>
            <a:off x="47856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47856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 idx="13"/>
          </p:nvPr>
        </p:nvSpPr>
        <p:spPr>
          <a:xfrm>
            <a:off x="47856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47856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720000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720000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 idx="2"/>
          </p:nvPr>
        </p:nvSpPr>
        <p:spPr>
          <a:xfrm>
            <a:off x="3620861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>
            <a:off x="3620862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 idx="4"/>
          </p:nvPr>
        </p:nvSpPr>
        <p:spPr>
          <a:xfrm>
            <a:off x="6521698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>
            <a:off x="6521700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6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CUSTOM_1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title" hasCustomPrompt="1"/>
          </p:nvPr>
        </p:nvSpPr>
        <p:spPr>
          <a:xfrm>
            <a:off x="2852250" y="896700"/>
            <a:ext cx="3439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2852250" y="1473761"/>
            <a:ext cx="34005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 idx="2" hasCustomPrompt="1"/>
          </p:nvPr>
        </p:nvSpPr>
        <p:spPr>
          <a:xfrm>
            <a:off x="2852250" y="2158103"/>
            <a:ext cx="3439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2852250" y="2735175"/>
            <a:ext cx="34005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4" hasCustomPrompt="1"/>
          </p:nvPr>
        </p:nvSpPr>
        <p:spPr>
          <a:xfrm>
            <a:off x="2852250" y="3419519"/>
            <a:ext cx="3439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2852250" y="3996601"/>
            <a:ext cx="34005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5" r:id="rId5"/>
    <p:sldLayoutId id="2147483658" r:id="rId6"/>
    <p:sldLayoutId id="2147483659" r:id="rId7"/>
    <p:sldLayoutId id="2147483661" r:id="rId8"/>
    <p:sldLayoutId id="2147483663" r:id="rId9"/>
    <p:sldLayoutId id="2147483665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27DB7A-C714-8C63-F54B-FB23D332A1E9}"/>
              </a:ext>
            </a:extLst>
          </p:cNvPr>
          <p:cNvSpPr txBox="1"/>
          <p:nvPr/>
        </p:nvSpPr>
        <p:spPr>
          <a:xfrm>
            <a:off x="1474748" y="1489554"/>
            <a:ext cx="61945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Phishing Awareness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25615-B2D4-E456-F311-2FCD595D8455}"/>
              </a:ext>
            </a:extLst>
          </p:cNvPr>
          <p:cNvSpPr txBox="1"/>
          <p:nvPr/>
        </p:nvSpPr>
        <p:spPr>
          <a:xfrm>
            <a:off x="7419279" y="4393170"/>
            <a:ext cx="15537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u="sng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CodeAlpha</a:t>
            </a:r>
            <a:r>
              <a:rPr lang="en-GB" sz="1600" b="1" u="sng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02328-256A-0F66-12AC-E0C43ADF602A}"/>
              </a:ext>
            </a:extLst>
          </p:cNvPr>
          <p:cNvSpPr txBox="1"/>
          <p:nvPr/>
        </p:nvSpPr>
        <p:spPr>
          <a:xfrm>
            <a:off x="170986" y="4393170"/>
            <a:ext cx="1553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Islam Gadirli</a:t>
            </a:r>
            <a:endParaRPr lang="en-GB" sz="1600" b="1" u="sng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A58FCB-8962-BFB1-6752-B26DCE135DD7}"/>
              </a:ext>
            </a:extLst>
          </p:cNvPr>
          <p:cNvSpPr txBox="1"/>
          <p:nvPr/>
        </p:nvSpPr>
        <p:spPr>
          <a:xfrm>
            <a:off x="868680" y="355759"/>
            <a:ext cx="10210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13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4</a:t>
            </a:r>
            <a:endParaRPr lang="en-GB" sz="138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653A5-814D-3F4A-0EC7-7AC8AD5A6028}"/>
              </a:ext>
            </a:extLst>
          </p:cNvPr>
          <p:cNvSpPr txBox="1"/>
          <p:nvPr/>
        </p:nvSpPr>
        <p:spPr>
          <a:xfrm>
            <a:off x="868680" y="2571750"/>
            <a:ext cx="5539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Fake Websites and URL Tricks</a:t>
            </a:r>
          </a:p>
        </p:txBody>
      </p:sp>
    </p:spTree>
    <p:extLst>
      <p:ext uri="{BB962C8B-B14F-4D97-AF65-F5344CB8AC3E}">
        <p14:creationId xmlns:p14="http://schemas.microsoft.com/office/powerpoint/2010/main" val="1851329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4FAB501-13EF-49CD-FA4D-5BE2414C5FC1}"/>
              </a:ext>
            </a:extLst>
          </p:cNvPr>
          <p:cNvSpPr txBox="1"/>
          <p:nvPr/>
        </p:nvSpPr>
        <p:spPr>
          <a:xfrm>
            <a:off x="271220" y="326742"/>
            <a:ext cx="55096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Phishers create lookalike websites with minor URL changes: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4627FC-568F-7BE2-13F8-CFEFBE3AC83F}"/>
              </a:ext>
            </a:extLst>
          </p:cNvPr>
          <p:cNvSpPr txBox="1"/>
          <p:nvPr/>
        </p:nvSpPr>
        <p:spPr>
          <a:xfrm>
            <a:off x="352587" y="832301"/>
            <a:ext cx="1611824" cy="30777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www.paypal.com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172D3-BE28-0F30-6552-1473C1B2C34C}"/>
              </a:ext>
            </a:extLst>
          </p:cNvPr>
          <p:cNvSpPr txBox="1"/>
          <p:nvPr/>
        </p:nvSpPr>
        <p:spPr>
          <a:xfrm>
            <a:off x="2719953" y="832301"/>
            <a:ext cx="1611824" cy="30777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www.paypa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.com</a:t>
            </a:r>
          </a:p>
        </p:txBody>
      </p:sp>
      <p:sp>
        <p:nvSpPr>
          <p:cNvPr id="14" name="Google Shape;770;p55">
            <a:extLst>
              <a:ext uri="{FF2B5EF4-FFF2-40B4-BE49-F238E27FC236}">
                <a16:creationId xmlns:a16="http://schemas.microsoft.com/office/drawing/2014/main" id="{AF0CB8C1-8A2E-3ECD-D2A5-36BED90C2147}"/>
              </a:ext>
            </a:extLst>
          </p:cNvPr>
          <p:cNvSpPr/>
          <p:nvPr/>
        </p:nvSpPr>
        <p:spPr>
          <a:xfrm>
            <a:off x="2154618" y="897200"/>
            <a:ext cx="375128" cy="1779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DF4892-E2D8-5FDF-5292-0E6623521852}"/>
              </a:ext>
            </a:extLst>
          </p:cNvPr>
          <p:cNvSpPr txBox="1"/>
          <p:nvPr/>
        </p:nvSpPr>
        <p:spPr>
          <a:xfrm>
            <a:off x="352587" y="1356260"/>
            <a:ext cx="1611824" cy="30777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www.google.com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9FF5DC-F059-F0F7-F40D-92F4CCCB504C}"/>
              </a:ext>
            </a:extLst>
          </p:cNvPr>
          <p:cNvSpPr txBox="1"/>
          <p:nvPr/>
        </p:nvSpPr>
        <p:spPr>
          <a:xfrm>
            <a:off x="2719952" y="1356260"/>
            <a:ext cx="2115519" cy="30777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www.go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gle-support.com</a:t>
            </a:r>
          </a:p>
        </p:txBody>
      </p:sp>
      <p:sp>
        <p:nvSpPr>
          <p:cNvPr id="17" name="Google Shape;770;p55">
            <a:extLst>
              <a:ext uri="{FF2B5EF4-FFF2-40B4-BE49-F238E27FC236}">
                <a16:creationId xmlns:a16="http://schemas.microsoft.com/office/drawing/2014/main" id="{D580AA13-ECC4-C3C3-4025-C02BC58F5130}"/>
              </a:ext>
            </a:extLst>
          </p:cNvPr>
          <p:cNvSpPr/>
          <p:nvPr/>
        </p:nvSpPr>
        <p:spPr>
          <a:xfrm>
            <a:off x="2154618" y="1421159"/>
            <a:ext cx="375128" cy="1779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How to Prevent Website Spoofing: Quick Guide | Memcyco">
            <a:extLst>
              <a:ext uri="{FF2B5EF4-FFF2-40B4-BE49-F238E27FC236}">
                <a16:creationId xmlns:a16="http://schemas.microsoft.com/office/drawing/2014/main" id="{C0AEE949-9C65-2C73-4A69-1AE8B03AA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87" y="1945118"/>
            <a:ext cx="4371686" cy="292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A81E6C0-9744-0224-B5E5-821FE7383304}"/>
              </a:ext>
            </a:extLst>
          </p:cNvPr>
          <p:cNvSpPr txBox="1"/>
          <p:nvPr/>
        </p:nvSpPr>
        <p:spPr>
          <a:xfrm>
            <a:off x="5881606" y="1737507"/>
            <a:ext cx="2479729" cy="30777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Tips to Identify Fake Sites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D194B7-C62A-9147-7A00-C850E7B001EB}"/>
              </a:ext>
            </a:extLst>
          </p:cNvPr>
          <p:cNvSpPr txBox="1"/>
          <p:nvPr/>
        </p:nvSpPr>
        <p:spPr>
          <a:xfrm>
            <a:off x="5881606" y="2099528"/>
            <a:ext cx="247972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Check for HTTPS and a padlock icon.</a:t>
            </a:r>
          </a:p>
          <a:p>
            <a:pPr algn="just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Double-check domain spelling.</a:t>
            </a:r>
          </a:p>
          <a:p>
            <a:pPr algn="just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Avoid clicking links in unsolicited emails.</a:t>
            </a:r>
          </a:p>
          <a:p>
            <a:pPr algn="just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Use bookmarks for trusted sites.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A58FCB-8962-BFB1-6752-B26DCE135DD7}"/>
              </a:ext>
            </a:extLst>
          </p:cNvPr>
          <p:cNvSpPr txBox="1"/>
          <p:nvPr/>
        </p:nvSpPr>
        <p:spPr>
          <a:xfrm>
            <a:off x="868680" y="355759"/>
            <a:ext cx="10210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5</a:t>
            </a:r>
            <a:endParaRPr lang="en-GB" sz="138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653A5-814D-3F4A-0EC7-7AC8AD5A6028}"/>
              </a:ext>
            </a:extLst>
          </p:cNvPr>
          <p:cNvSpPr txBox="1"/>
          <p:nvPr/>
        </p:nvSpPr>
        <p:spPr>
          <a:xfrm>
            <a:off x="868680" y="2571750"/>
            <a:ext cx="5539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Social Engineering Tactics</a:t>
            </a:r>
          </a:p>
        </p:txBody>
      </p:sp>
    </p:spTree>
    <p:extLst>
      <p:ext uri="{BB962C8B-B14F-4D97-AF65-F5344CB8AC3E}">
        <p14:creationId xmlns:p14="http://schemas.microsoft.com/office/powerpoint/2010/main" val="1903697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1601DE-7FC5-60A7-1573-EB1610C09D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40962" y="199467"/>
            <a:ext cx="8462075" cy="4800600"/>
          </a:xfrm>
          <a:prstGeom prst="rect">
            <a:avLst/>
          </a:prstGeom>
          <a:effectLst>
            <a:softEdge rad="127000"/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CAEB77-CF7F-7FB5-ACC1-1BF0C7F94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455158"/>
              </p:ext>
            </p:extLst>
          </p:nvPr>
        </p:nvGraphicFramePr>
        <p:xfrm>
          <a:off x="445576" y="305124"/>
          <a:ext cx="8252847" cy="4589287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750949">
                  <a:extLst>
                    <a:ext uri="{9D8B030D-6E8A-4147-A177-3AD203B41FA5}">
                      <a16:colId xmlns:a16="http://schemas.microsoft.com/office/drawing/2014/main" val="3802902956"/>
                    </a:ext>
                  </a:extLst>
                </a:gridCol>
                <a:gridCol w="2750949">
                  <a:extLst>
                    <a:ext uri="{9D8B030D-6E8A-4147-A177-3AD203B41FA5}">
                      <a16:colId xmlns:a16="http://schemas.microsoft.com/office/drawing/2014/main" val="1254761408"/>
                    </a:ext>
                  </a:extLst>
                </a:gridCol>
                <a:gridCol w="2750949">
                  <a:extLst>
                    <a:ext uri="{9D8B030D-6E8A-4147-A177-3AD203B41FA5}">
                      <a16:colId xmlns:a16="http://schemas.microsoft.com/office/drawing/2014/main" val="1058247266"/>
                    </a:ext>
                  </a:extLst>
                </a:gridCol>
              </a:tblGrid>
              <a:tr h="203284">
                <a:tc>
                  <a:txBody>
                    <a:bodyPr/>
                    <a:lstStyle/>
                    <a:p>
                      <a:pPr algn="ctr"/>
                      <a:r>
                        <a:rPr lang="en-GB" sz="14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Tactic</a:t>
                      </a:r>
                      <a:endParaRPr lang="en-GB" sz="14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GB" sz="14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Real-World Example</a:t>
                      </a:r>
                      <a:endParaRPr lang="en-GB" sz="14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9" marR="45959" marT="22980" marB="22980" anchor="ctr"/>
                </a:tc>
                <a:extLst>
                  <a:ext uri="{0D108BD9-81ED-4DB2-BD59-A6C34878D82A}">
                    <a16:rowId xmlns:a16="http://schemas.microsoft.com/office/drawing/2014/main" val="178836210"/>
                  </a:ext>
                </a:extLst>
              </a:tr>
              <a:tr h="630184">
                <a:tc>
                  <a:txBody>
                    <a:bodyPr/>
                    <a:lstStyle/>
                    <a:p>
                      <a:pPr algn="ctr"/>
                      <a:r>
                        <a:rPr lang="en-GB" sz="12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Pretexting</a:t>
                      </a:r>
                      <a:endParaRPr lang="en-GB" sz="12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Creating a fake scenario or story to gain trust and collect information.</a:t>
                      </a: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attacker pretends to be an HR officer asking employees to “verify salary details” for payroll update.</a:t>
                      </a:r>
                    </a:p>
                  </a:txBody>
                  <a:tcPr marL="45959" marR="45959" marT="22980" marB="22980" anchor="ctr"/>
                </a:tc>
                <a:extLst>
                  <a:ext uri="{0D108BD9-81ED-4DB2-BD59-A6C34878D82A}">
                    <a16:rowId xmlns:a16="http://schemas.microsoft.com/office/drawing/2014/main" val="1021778307"/>
                  </a:ext>
                </a:extLst>
              </a:tr>
              <a:tr h="630184">
                <a:tc>
                  <a:txBody>
                    <a:bodyPr/>
                    <a:lstStyle/>
                    <a:p>
                      <a:pPr algn="ctr"/>
                      <a:r>
                        <a:rPr lang="en-GB" sz="12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Baiting</a:t>
                      </a:r>
                      <a:endParaRPr lang="en-GB" sz="12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Offering something tempting (free item, download, or bonus) to trick users into installing malware or revealing data.</a:t>
                      </a: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USB drive labelled “Confidential – Employee Bonuses” is left in the office; once plugged in, it infects the PC.</a:t>
                      </a:r>
                    </a:p>
                  </a:txBody>
                  <a:tcPr marL="45959" marR="45959" marT="22980" marB="22980" anchor="ctr"/>
                </a:tc>
                <a:extLst>
                  <a:ext uri="{0D108BD9-81ED-4DB2-BD59-A6C34878D82A}">
                    <a16:rowId xmlns:a16="http://schemas.microsoft.com/office/drawing/2014/main" val="792493127"/>
                  </a:ext>
                </a:extLst>
              </a:tr>
              <a:tr h="487883">
                <a:tc>
                  <a:txBody>
                    <a:bodyPr/>
                    <a:lstStyle/>
                    <a:p>
                      <a:pPr algn="ctr"/>
                      <a:r>
                        <a:rPr lang="en-GB" sz="12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Quid Pro Quo</a:t>
                      </a:r>
                      <a:endParaRPr lang="en-GB" sz="12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Promising a benefit or service in exchange for information or access.</a:t>
                      </a: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Caller claims to be IT support offering to fix slow computers and asks users to disable antivirus.</a:t>
                      </a:r>
                    </a:p>
                  </a:txBody>
                  <a:tcPr marL="45959" marR="45959" marT="22980" marB="22980" anchor="ctr"/>
                </a:tc>
                <a:extLst>
                  <a:ext uri="{0D108BD9-81ED-4DB2-BD59-A6C34878D82A}">
                    <a16:rowId xmlns:a16="http://schemas.microsoft.com/office/drawing/2014/main" val="1464023991"/>
                  </a:ext>
                </a:extLst>
              </a:tr>
              <a:tr h="487883">
                <a:tc>
                  <a:txBody>
                    <a:bodyPr/>
                    <a:lstStyle/>
                    <a:p>
                      <a:pPr algn="ctr"/>
                      <a:r>
                        <a:rPr lang="en-GB" sz="12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Impersonation / Authority</a:t>
                      </a:r>
                      <a:endParaRPr lang="en-GB" sz="12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Pretending to be a trusted person (manager, IT staff, bank, government).</a:t>
                      </a: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“This is your CEO - transfer $5,000 immediately for a confidential deal”.</a:t>
                      </a:r>
                    </a:p>
                  </a:txBody>
                  <a:tcPr marL="45959" marR="45959" marT="22980" marB="22980" anchor="ctr"/>
                </a:tc>
                <a:extLst>
                  <a:ext uri="{0D108BD9-81ED-4DB2-BD59-A6C34878D82A}">
                    <a16:rowId xmlns:a16="http://schemas.microsoft.com/office/drawing/2014/main" val="1971183733"/>
                  </a:ext>
                </a:extLst>
              </a:tr>
              <a:tr h="487883">
                <a:tc>
                  <a:txBody>
                    <a:bodyPr/>
                    <a:lstStyle/>
                    <a:p>
                      <a:pPr algn="ctr"/>
                      <a:r>
                        <a:rPr lang="en-GB" sz="12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Tailgating / Piggybacking</a:t>
                      </a:r>
                      <a:endParaRPr lang="en-GB" sz="12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Gaining physical access by following authorized personnel into secure areas.</a:t>
                      </a: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stranger carrying boxes asks an employee to hold the door, so no ID check.</a:t>
                      </a:r>
                    </a:p>
                  </a:txBody>
                  <a:tcPr marL="45959" marR="45959" marT="22980" marB="22980" anchor="ctr"/>
                </a:tc>
                <a:extLst>
                  <a:ext uri="{0D108BD9-81ED-4DB2-BD59-A6C34878D82A}">
                    <a16:rowId xmlns:a16="http://schemas.microsoft.com/office/drawing/2014/main" val="1283702858"/>
                  </a:ext>
                </a:extLst>
              </a:tr>
              <a:tr h="630184">
                <a:tc>
                  <a:txBody>
                    <a:bodyPr/>
                    <a:lstStyle/>
                    <a:p>
                      <a:pPr algn="ctr"/>
                      <a:r>
                        <a:rPr lang="en-GB" sz="12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Spear Phishing</a:t>
                      </a:r>
                      <a:endParaRPr lang="en-GB" sz="12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Highly targeted emails using personal or company-specific details to appear genuine.</a:t>
                      </a: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Fake message referencing a recent project asks the recipient to open a malicious “project report”.</a:t>
                      </a:r>
                    </a:p>
                  </a:txBody>
                  <a:tcPr marL="45959" marR="45959" marT="22980" marB="22980" anchor="ctr"/>
                </a:tc>
                <a:extLst>
                  <a:ext uri="{0D108BD9-81ED-4DB2-BD59-A6C34878D82A}">
                    <a16:rowId xmlns:a16="http://schemas.microsoft.com/office/drawing/2014/main" val="4198747935"/>
                  </a:ext>
                </a:extLst>
              </a:tr>
              <a:tr h="487883">
                <a:tc>
                  <a:txBody>
                    <a:bodyPr/>
                    <a:lstStyle/>
                    <a:p>
                      <a:pPr algn="ctr"/>
                      <a:r>
                        <a:rPr lang="en-GB" sz="12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Watering Hole</a:t>
                      </a:r>
                      <a:endParaRPr lang="en-GB" sz="12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Infecting a website frequently visited by the target group.</a:t>
                      </a: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Hackers compromise a local supplier’s site to distribute malware to partner companies.</a:t>
                      </a:r>
                    </a:p>
                  </a:txBody>
                  <a:tcPr marL="45959" marR="45959" marT="22980" marB="22980" anchor="ctr"/>
                </a:tc>
                <a:extLst>
                  <a:ext uri="{0D108BD9-81ED-4DB2-BD59-A6C34878D82A}">
                    <a16:rowId xmlns:a16="http://schemas.microsoft.com/office/drawing/2014/main" val="3177462689"/>
                  </a:ext>
                </a:extLst>
              </a:tr>
              <a:tr h="487883">
                <a:tc>
                  <a:txBody>
                    <a:bodyPr/>
                    <a:lstStyle/>
                    <a:p>
                      <a:pPr algn="ctr"/>
                      <a:r>
                        <a:rPr lang="en-GB" sz="12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Reverse Social Engineering</a:t>
                      </a:r>
                      <a:endParaRPr lang="en-GB" sz="12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Creating a problem so victims contact the attacker for “help”.</a:t>
                      </a:r>
                    </a:p>
                  </a:txBody>
                  <a:tcPr marL="45959" marR="45959" marT="22980" marB="229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Hacker posts fake tech-support ads; victims call and share system credentials.</a:t>
                      </a:r>
                    </a:p>
                  </a:txBody>
                  <a:tcPr marL="45959" marR="45959" marT="22980" marB="22980" anchor="ctr"/>
                </a:tc>
                <a:extLst>
                  <a:ext uri="{0D108BD9-81ED-4DB2-BD59-A6C34878D82A}">
                    <a16:rowId xmlns:a16="http://schemas.microsoft.com/office/drawing/2014/main" val="39384224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A58FCB-8962-BFB1-6752-B26DCE135DD7}"/>
              </a:ext>
            </a:extLst>
          </p:cNvPr>
          <p:cNvSpPr txBox="1"/>
          <p:nvPr/>
        </p:nvSpPr>
        <p:spPr>
          <a:xfrm>
            <a:off x="868680" y="355759"/>
            <a:ext cx="10210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6</a:t>
            </a:r>
            <a:endParaRPr lang="en-GB" sz="138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653A5-814D-3F4A-0EC7-7AC8AD5A6028}"/>
              </a:ext>
            </a:extLst>
          </p:cNvPr>
          <p:cNvSpPr txBox="1"/>
          <p:nvPr/>
        </p:nvSpPr>
        <p:spPr>
          <a:xfrm>
            <a:off x="868680" y="2571750"/>
            <a:ext cx="5539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Best Practices to Stay Safe</a:t>
            </a:r>
          </a:p>
        </p:txBody>
      </p:sp>
    </p:spTree>
    <p:extLst>
      <p:ext uri="{BB962C8B-B14F-4D97-AF65-F5344CB8AC3E}">
        <p14:creationId xmlns:p14="http://schemas.microsoft.com/office/powerpoint/2010/main" val="3766203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FCC7E35-D016-3A22-5A3C-EE2C97D4A9CC}"/>
              </a:ext>
            </a:extLst>
          </p:cNvPr>
          <p:cNvSpPr txBox="1"/>
          <p:nvPr/>
        </p:nvSpPr>
        <p:spPr>
          <a:xfrm>
            <a:off x="1596318" y="444127"/>
            <a:ext cx="6393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Think before you click </a:t>
            </a:r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always verify links and attachments.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D64D4B-94A4-B066-DFD1-09237B55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13"/>
          <a:stretch/>
        </p:blipFill>
        <p:spPr>
          <a:xfrm>
            <a:off x="232471" y="163670"/>
            <a:ext cx="1363851" cy="899469"/>
          </a:xfrm>
          <a:prstGeom prst="rect">
            <a:avLst/>
          </a:prstGeom>
        </p:spPr>
      </p:pic>
      <p:pic>
        <p:nvPicPr>
          <p:cNvPr id="4098" name="Picture 2" descr="Why fake email senders still get through to your inbox: How to stop it -  Valimail">
            <a:extLst>
              <a:ext uri="{FF2B5EF4-FFF2-40B4-BE49-F238E27FC236}">
                <a16:creationId xmlns:a16="http://schemas.microsoft.com/office/drawing/2014/main" id="{A6465720-2705-5C13-8C73-AC7C48940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68" y="1142352"/>
            <a:ext cx="1363851" cy="89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ational Cyber Security Authority | How To Set Up MFA (Multi-Factor  Authentication)">
            <a:extLst>
              <a:ext uri="{FF2B5EF4-FFF2-40B4-BE49-F238E27FC236}">
                <a16:creationId xmlns:a16="http://schemas.microsoft.com/office/drawing/2014/main" id="{176A1947-2966-B650-3DBB-EDE240357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68" y="2121034"/>
            <a:ext cx="1363851" cy="89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690614-B2BA-CDB3-BC34-E38AF7837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68" y="3099716"/>
            <a:ext cx="1363851" cy="909234"/>
          </a:xfrm>
          <a:prstGeom prst="rect">
            <a:avLst/>
          </a:prstGeom>
        </p:spPr>
      </p:pic>
      <p:pic>
        <p:nvPicPr>
          <p:cNvPr id="4104" name="Picture 8" descr="Phishing attacks: defending your organisation - NCSC.GOV.UK">
            <a:extLst>
              <a:ext uri="{FF2B5EF4-FFF2-40B4-BE49-F238E27FC236}">
                <a16:creationId xmlns:a16="http://schemas.microsoft.com/office/drawing/2014/main" id="{64970F5E-B960-11A7-FA82-D2B85CBA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67" y="4093691"/>
            <a:ext cx="1363851" cy="89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D9DD20-A12B-BC47-1F53-F85ED7A888A7}"/>
              </a:ext>
            </a:extLst>
          </p:cNvPr>
          <p:cNvSpPr txBox="1"/>
          <p:nvPr/>
        </p:nvSpPr>
        <p:spPr>
          <a:xfrm>
            <a:off x="1596317" y="1422809"/>
            <a:ext cx="6393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sender address </a:t>
            </a:r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even one wrong letter can mean a fake.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D99AE6-7EA2-BB40-3B71-289F2A767EBD}"/>
              </a:ext>
            </a:extLst>
          </p:cNvPr>
          <p:cNvSpPr txBox="1"/>
          <p:nvPr/>
        </p:nvSpPr>
        <p:spPr>
          <a:xfrm>
            <a:off x="1596317" y="2401491"/>
            <a:ext cx="6393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Multi-Factor Authentication (MFA) </a:t>
            </a:r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adds extra security.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6BA38-438C-A581-91C0-A48BE19395F8}"/>
              </a:ext>
            </a:extLst>
          </p:cNvPr>
          <p:cNvSpPr txBox="1"/>
          <p:nvPr/>
        </p:nvSpPr>
        <p:spPr>
          <a:xfrm>
            <a:off x="1596316" y="3387820"/>
            <a:ext cx="6393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software regularly </a:t>
            </a:r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patches protect from malware.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9E1964-0328-D90A-EC64-85C2C57971E0}"/>
              </a:ext>
            </a:extLst>
          </p:cNvPr>
          <p:cNvSpPr txBox="1"/>
          <p:nvPr/>
        </p:nvSpPr>
        <p:spPr>
          <a:xfrm>
            <a:off x="1596315" y="4374149"/>
            <a:ext cx="6393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 phishing attempts to IT/security team immediately.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A58FCB-8962-BFB1-6752-B26DCE135DD7}"/>
              </a:ext>
            </a:extLst>
          </p:cNvPr>
          <p:cNvSpPr txBox="1"/>
          <p:nvPr/>
        </p:nvSpPr>
        <p:spPr>
          <a:xfrm>
            <a:off x="868680" y="355759"/>
            <a:ext cx="10210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7</a:t>
            </a:r>
            <a:endParaRPr lang="en-GB" sz="138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653A5-814D-3F4A-0EC7-7AC8AD5A6028}"/>
              </a:ext>
            </a:extLst>
          </p:cNvPr>
          <p:cNvSpPr txBox="1"/>
          <p:nvPr/>
        </p:nvSpPr>
        <p:spPr>
          <a:xfrm>
            <a:off x="868680" y="2571750"/>
            <a:ext cx="5539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Real-World Phishing Cases</a:t>
            </a:r>
          </a:p>
        </p:txBody>
      </p:sp>
    </p:spTree>
    <p:extLst>
      <p:ext uri="{BB962C8B-B14F-4D97-AF65-F5344CB8AC3E}">
        <p14:creationId xmlns:p14="http://schemas.microsoft.com/office/powerpoint/2010/main" val="2765249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8650;p60">
            <a:extLst>
              <a:ext uri="{FF2B5EF4-FFF2-40B4-BE49-F238E27FC236}">
                <a16:creationId xmlns:a16="http://schemas.microsoft.com/office/drawing/2014/main" id="{2A771DDF-5230-B2A0-1F3D-F8E8E8182DE3}"/>
              </a:ext>
            </a:extLst>
          </p:cNvPr>
          <p:cNvSpPr/>
          <p:nvPr/>
        </p:nvSpPr>
        <p:spPr>
          <a:xfrm rot="20557122">
            <a:off x="-76612" y="940596"/>
            <a:ext cx="8843040" cy="2667361"/>
          </a:xfrm>
          <a:custGeom>
            <a:avLst/>
            <a:gdLst/>
            <a:ahLst/>
            <a:cxnLst/>
            <a:rect l="l" t="t" r="r" b="b"/>
            <a:pathLst>
              <a:path w="165771" h="69253" extrusionOk="0">
                <a:moveTo>
                  <a:pt x="0" y="62158"/>
                </a:moveTo>
                <a:cubicBezTo>
                  <a:pt x="3093" y="59686"/>
                  <a:pt x="11731" y="46368"/>
                  <a:pt x="18559" y="47324"/>
                </a:cubicBezTo>
                <a:cubicBezTo>
                  <a:pt x="25388" y="48280"/>
                  <a:pt x="34933" y="75569"/>
                  <a:pt x="40971" y="67894"/>
                </a:cubicBezTo>
                <a:cubicBezTo>
                  <a:pt x="47009" y="60219"/>
                  <a:pt x="49466" y="8743"/>
                  <a:pt x="54788" y="1272"/>
                </a:cubicBezTo>
                <a:cubicBezTo>
                  <a:pt x="60110" y="-6199"/>
                  <a:pt x="66121" y="21612"/>
                  <a:pt x="72901" y="23070"/>
                </a:cubicBezTo>
                <a:cubicBezTo>
                  <a:pt x="79681" y="24528"/>
                  <a:pt x="89301" y="7131"/>
                  <a:pt x="95467" y="10022"/>
                </a:cubicBezTo>
                <a:cubicBezTo>
                  <a:pt x="101633" y="12913"/>
                  <a:pt x="104182" y="34714"/>
                  <a:pt x="109898" y="40416"/>
                </a:cubicBezTo>
                <a:cubicBezTo>
                  <a:pt x="115614" y="46118"/>
                  <a:pt x="123315" y="40320"/>
                  <a:pt x="129762" y="44234"/>
                </a:cubicBezTo>
                <a:cubicBezTo>
                  <a:pt x="136209" y="48148"/>
                  <a:pt x="142580" y="65416"/>
                  <a:pt x="148581" y="63902"/>
                </a:cubicBezTo>
                <a:cubicBezTo>
                  <a:pt x="154583" y="62388"/>
                  <a:pt x="162906" y="39942"/>
                  <a:pt x="165771" y="35150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A65A92E-5E22-7AF0-B250-46D1855AE113}"/>
              </a:ext>
            </a:extLst>
          </p:cNvPr>
          <p:cNvSpPr/>
          <p:nvPr/>
        </p:nvSpPr>
        <p:spPr>
          <a:xfrm>
            <a:off x="1043940" y="3665220"/>
            <a:ext cx="259080" cy="2590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4B04111-7034-11D3-C8F6-45B28D2A710C}"/>
              </a:ext>
            </a:extLst>
          </p:cNvPr>
          <p:cNvSpPr/>
          <p:nvPr/>
        </p:nvSpPr>
        <p:spPr>
          <a:xfrm>
            <a:off x="2491740" y="3246120"/>
            <a:ext cx="259080" cy="2590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3A51ED3-4C7A-24FD-A36B-EAA95501E293}"/>
              </a:ext>
            </a:extLst>
          </p:cNvPr>
          <p:cNvSpPr/>
          <p:nvPr/>
        </p:nvSpPr>
        <p:spPr>
          <a:xfrm>
            <a:off x="3733800" y="1790700"/>
            <a:ext cx="259080" cy="2590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CD0F8A1-5514-4D18-AE82-D91A860C4562}"/>
              </a:ext>
            </a:extLst>
          </p:cNvPr>
          <p:cNvSpPr/>
          <p:nvPr/>
        </p:nvSpPr>
        <p:spPr>
          <a:xfrm>
            <a:off x="5699760" y="1905000"/>
            <a:ext cx="259080" cy="2590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73EB5B-12FA-CC25-8B62-FCE5663412BF}"/>
              </a:ext>
            </a:extLst>
          </p:cNvPr>
          <p:cNvSpPr/>
          <p:nvPr/>
        </p:nvSpPr>
        <p:spPr>
          <a:xfrm>
            <a:off x="7999806" y="2049780"/>
            <a:ext cx="259080" cy="2590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1C0F0E-5B28-B9B8-2BC9-C816E80186B0}"/>
              </a:ext>
            </a:extLst>
          </p:cNvPr>
          <p:cNvSpPr txBox="1"/>
          <p:nvPr/>
        </p:nvSpPr>
        <p:spPr>
          <a:xfrm>
            <a:off x="381000" y="3924300"/>
            <a:ext cx="15849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&amp; Facebook (2013–2015)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7FBB53-F393-7C7C-5A89-E0CE200DABBA}"/>
              </a:ext>
            </a:extLst>
          </p:cNvPr>
          <p:cNvSpPr txBox="1"/>
          <p:nvPr/>
        </p:nvSpPr>
        <p:spPr>
          <a:xfrm>
            <a:off x="181058" y="2570529"/>
            <a:ext cx="21278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Lithuanian hacker impersonated a hardware supplier (Quanta Computer) and sent fake invoices to both companies. </a:t>
            </a:r>
            <a:b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Impact: Over $100 million was stolen before being discovered.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C381843-E5BD-B75A-7E80-47D7D225FAC0}"/>
              </a:ext>
            </a:extLst>
          </p:cNvPr>
          <p:cNvSpPr txBox="1"/>
          <p:nvPr/>
        </p:nvSpPr>
        <p:spPr>
          <a:xfrm>
            <a:off x="2621280" y="3155305"/>
            <a:ext cx="15849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Democratic National Committee (2016)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BC785D-B966-F89D-E5AD-27D3A2ECC93D}"/>
              </a:ext>
            </a:extLst>
          </p:cNvPr>
          <p:cNvSpPr txBox="1"/>
          <p:nvPr/>
        </p:nvSpPr>
        <p:spPr>
          <a:xfrm>
            <a:off x="2669899" y="3631911"/>
            <a:ext cx="21002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Staff received a fake Gmail security alert asking them to reset their password. The phishing link stole login credentials. </a:t>
            </a:r>
            <a:b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Impact: Led to email leaks that affected U.S. elections.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4DCB6A9-5B2E-7255-85F8-3FF6BA24DEE4}"/>
              </a:ext>
            </a:extLst>
          </p:cNvPr>
          <p:cNvSpPr txBox="1"/>
          <p:nvPr/>
        </p:nvSpPr>
        <p:spPr>
          <a:xfrm>
            <a:off x="3070860" y="2049780"/>
            <a:ext cx="15849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Twitter Bitcoin Scam (2020)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F5BD13-5773-DA6F-520E-C94F29461FD9}"/>
              </a:ext>
            </a:extLst>
          </p:cNvPr>
          <p:cNvSpPr txBox="1"/>
          <p:nvPr/>
        </p:nvSpPr>
        <p:spPr>
          <a:xfrm>
            <a:off x="1965960" y="357387"/>
            <a:ext cx="25694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Attackers phoned Twitter employees, pretending to be IT support. They gained internal access and hijacked verified accounts (e.g., Elon Musk, Obama) to post bitcoin scams. </a:t>
            </a:r>
            <a:b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Impact: Caused massive reputational damage.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C5A8301-9FF3-CD39-1964-E560B57E043E}"/>
              </a:ext>
            </a:extLst>
          </p:cNvPr>
          <p:cNvSpPr txBox="1"/>
          <p:nvPr/>
        </p:nvSpPr>
        <p:spPr>
          <a:xfrm>
            <a:off x="5036820" y="2179320"/>
            <a:ext cx="15849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Colonial Pipeline (2021)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B7A549C-A9DC-D279-ABC4-4BDC279FDAEE}"/>
              </a:ext>
            </a:extLst>
          </p:cNvPr>
          <p:cNvSpPr txBox="1"/>
          <p:nvPr/>
        </p:nvSpPr>
        <p:spPr>
          <a:xfrm>
            <a:off x="5367379" y="775037"/>
            <a:ext cx="21002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Attackers used a stolen password obtained through phishing to access systems, leading to ransomware infection. </a:t>
            </a:r>
            <a:b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Impact: Caused major fuel shortages in the U.S.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CC1274-716F-1180-BF17-1C8A56756B14}"/>
              </a:ext>
            </a:extLst>
          </p:cNvPr>
          <p:cNvSpPr txBox="1"/>
          <p:nvPr/>
        </p:nvSpPr>
        <p:spPr>
          <a:xfrm>
            <a:off x="7061949" y="1682324"/>
            <a:ext cx="14261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Dropbox Breach (2022)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685B9AD-7879-2F32-E16D-07E1E98D1E2E}"/>
              </a:ext>
            </a:extLst>
          </p:cNvPr>
          <p:cNvSpPr txBox="1"/>
          <p:nvPr/>
        </p:nvSpPr>
        <p:spPr>
          <a:xfrm>
            <a:off x="7010655" y="2355085"/>
            <a:ext cx="21002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Employees received fake 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CircleCI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emails. The phishing site collected credentials and MFA codes. </a:t>
            </a:r>
            <a:b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Impact: Source code and internal data were compromised.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A58FCB-8962-BFB1-6752-B26DCE135DD7}"/>
              </a:ext>
            </a:extLst>
          </p:cNvPr>
          <p:cNvSpPr txBox="1"/>
          <p:nvPr/>
        </p:nvSpPr>
        <p:spPr>
          <a:xfrm>
            <a:off x="868680" y="355759"/>
            <a:ext cx="10210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8</a:t>
            </a:r>
            <a:endParaRPr lang="en-GB" sz="138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653A5-814D-3F4A-0EC7-7AC8AD5A6028}"/>
              </a:ext>
            </a:extLst>
          </p:cNvPr>
          <p:cNvSpPr txBox="1"/>
          <p:nvPr/>
        </p:nvSpPr>
        <p:spPr>
          <a:xfrm>
            <a:off x="868680" y="2571750"/>
            <a:ext cx="5539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Interactive Quiz</a:t>
            </a:r>
          </a:p>
        </p:txBody>
      </p:sp>
    </p:spTree>
    <p:extLst>
      <p:ext uri="{BB962C8B-B14F-4D97-AF65-F5344CB8AC3E}">
        <p14:creationId xmlns:p14="http://schemas.microsoft.com/office/powerpoint/2010/main" val="3421473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35A6590-8DC7-77A5-A43F-E37A8114F915}"/>
              </a:ext>
            </a:extLst>
          </p:cNvPr>
          <p:cNvSpPr txBox="1"/>
          <p:nvPr/>
        </p:nvSpPr>
        <p:spPr>
          <a:xfrm>
            <a:off x="5090162" y="1808175"/>
            <a:ext cx="3741420" cy="116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4: Which of the following is a red flag in an email?</a:t>
            </a:r>
          </a:p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Generic greeting (“Dear Customer”)</a:t>
            </a:r>
          </a:p>
          <a:p>
            <a:pPr algn="ctr"/>
            <a:r>
              <a:rPr lang="en-GB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Grammar mistakes and urgent tone</a:t>
            </a:r>
          </a:p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Official company logo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883D19-5A90-E2CE-B224-10266FA6C8B9}"/>
              </a:ext>
            </a:extLst>
          </p:cNvPr>
          <p:cNvSpPr txBox="1"/>
          <p:nvPr/>
        </p:nvSpPr>
        <p:spPr>
          <a:xfrm>
            <a:off x="312418" y="418295"/>
            <a:ext cx="3741420" cy="138499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1: You get an email: “Your Netflix subscription will be cancelled! Click here to update your payment info”. What should you do?</a:t>
            </a:r>
          </a:p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Click the link and enter details</a:t>
            </a:r>
          </a:p>
          <a:p>
            <a:pPr algn="ctr"/>
            <a:r>
              <a:rPr lang="en-GB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Delete and report to IT/security</a:t>
            </a:r>
          </a:p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Forward to a friend for advice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351F55-F2C1-0010-80D4-55DEB7DD9F6E}"/>
              </a:ext>
            </a:extLst>
          </p:cNvPr>
          <p:cNvSpPr txBox="1"/>
          <p:nvPr/>
        </p:nvSpPr>
        <p:spPr>
          <a:xfrm>
            <a:off x="312418" y="3648375"/>
            <a:ext cx="3741420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5: Which domain is likely fake?</a:t>
            </a:r>
          </a:p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paypal.com</a:t>
            </a:r>
          </a:p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paypal-secure.com</a:t>
            </a:r>
          </a:p>
          <a:p>
            <a:pPr algn="ctr"/>
            <a:r>
              <a:rPr lang="en-GB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paypa1.com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0FEAC1-A195-5088-3748-BC42496C5AA7}"/>
              </a:ext>
            </a:extLst>
          </p:cNvPr>
          <p:cNvSpPr txBox="1"/>
          <p:nvPr/>
        </p:nvSpPr>
        <p:spPr>
          <a:xfrm>
            <a:off x="312418" y="2033335"/>
            <a:ext cx="3741420" cy="138499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3: You receive a call from “IT Support” asking for your password to fix your computer. What should you do?</a:t>
            </a:r>
          </a:p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Share the password immediately</a:t>
            </a:r>
          </a:p>
          <a:p>
            <a:pPr algn="ctr"/>
            <a:r>
              <a:rPr lang="en-GB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Hang up and verify through official IT contact</a:t>
            </a:r>
          </a:p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Ignore 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3E3466-2FA9-4AA4-51BF-214ED5272717}"/>
              </a:ext>
            </a:extLst>
          </p:cNvPr>
          <p:cNvSpPr txBox="1"/>
          <p:nvPr/>
        </p:nvSpPr>
        <p:spPr>
          <a:xfrm>
            <a:off x="5090162" y="418295"/>
            <a:ext cx="3741420" cy="116955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2: Which tactic is used when attackers follow an authorised person into a restricted area?</a:t>
            </a:r>
          </a:p>
          <a:p>
            <a:pPr algn="ctr"/>
            <a:r>
              <a:rPr lang="en-GB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Tailgating / Piggybacking</a:t>
            </a:r>
          </a:p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Pretexting</a:t>
            </a:r>
          </a:p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Official company logo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EEEA89-CCF4-F092-1B29-71C80CBF813C}"/>
              </a:ext>
            </a:extLst>
          </p:cNvPr>
          <p:cNvSpPr txBox="1"/>
          <p:nvPr/>
        </p:nvSpPr>
        <p:spPr>
          <a:xfrm>
            <a:off x="5090162" y="3217487"/>
            <a:ext cx="3741420" cy="138499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6: An email claims you won a free iPhone. It asks you to fill in personal details to claim it. This is an example of?</a:t>
            </a:r>
          </a:p>
          <a:p>
            <a:pPr algn="ctr"/>
            <a:r>
              <a:rPr lang="en-GB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Phishing / Social Engineering</a:t>
            </a:r>
          </a:p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Legitimate promotion</a:t>
            </a:r>
          </a:p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Internal company survey</a:t>
            </a:r>
          </a:p>
        </p:txBody>
      </p:sp>
    </p:spTree>
    <p:extLst>
      <p:ext uri="{BB962C8B-B14F-4D97-AF65-F5344CB8AC3E}">
        <p14:creationId xmlns:p14="http://schemas.microsoft.com/office/powerpoint/2010/main" val="4282739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17CB9-404C-5296-1856-C04FB291B8DF}"/>
              </a:ext>
            </a:extLst>
          </p:cNvPr>
          <p:cNvSpPr txBox="1"/>
          <p:nvPr/>
        </p:nvSpPr>
        <p:spPr>
          <a:xfrm>
            <a:off x="208156" y="171652"/>
            <a:ext cx="1717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GB" sz="2000" b="1" spc="3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3D66D6-68FD-BBBB-9C21-DD8D4C7DC6FE}"/>
              </a:ext>
            </a:extLst>
          </p:cNvPr>
          <p:cNvSpPr txBox="1"/>
          <p:nvPr/>
        </p:nvSpPr>
        <p:spPr>
          <a:xfrm>
            <a:off x="208156" y="872586"/>
            <a:ext cx="477272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Phishing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GB" sz="1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Types of Phishing Attacks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GB" sz="1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Recognising Phishing Emails and Fake Websites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GB" sz="1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Engineering Tactics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GB" sz="1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Prevention and Best Practices</a:t>
            </a: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GB" sz="1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Real-World Phishing Case Studies</a:t>
            </a: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GB" sz="1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Quiz</a:t>
            </a: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GB" sz="1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Key Takeaways</a:t>
            </a:r>
          </a:p>
        </p:txBody>
      </p:sp>
      <p:pic>
        <p:nvPicPr>
          <p:cNvPr id="1026" name="Picture 2" descr="Think Before You Click: Stay Safe With Phishing Awareness Training">
            <a:extLst>
              <a:ext uri="{FF2B5EF4-FFF2-40B4-BE49-F238E27FC236}">
                <a16:creationId xmlns:a16="http://schemas.microsoft.com/office/drawing/2014/main" id="{E44F6249-33B3-DE66-3BC7-C65EA9F48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093" y="2425486"/>
            <a:ext cx="5189908" cy="2715692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A58FCB-8962-BFB1-6752-B26DCE135DD7}"/>
              </a:ext>
            </a:extLst>
          </p:cNvPr>
          <p:cNvSpPr txBox="1"/>
          <p:nvPr/>
        </p:nvSpPr>
        <p:spPr>
          <a:xfrm>
            <a:off x="1203960" y="355759"/>
            <a:ext cx="10210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9</a:t>
            </a:r>
            <a:endParaRPr lang="en-GB" sz="138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653A5-814D-3F4A-0EC7-7AC8AD5A6028}"/>
              </a:ext>
            </a:extLst>
          </p:cNvPr>
          <p:cNvSpPr txBox="1"/>
          <p:nvPr/>
        </p:nvSpPr>
        <p:spPr>
          <a:xfrm>
            <a:off x="868680" y="2571750"/>
            <a:ext cx="5539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03438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7 Anti-Phishing Tips For The Education Sector - eLearning Industry">
            <a:extLst>
              <a:ext uri="{FF2B5EF4-FFF2-40B4-BE49-F238E27FC236}">
                <a16:creationId xmlns:a16="http://schemas.microsoft.com/office/drawing/2014/main" id="{62961704-136B-0880-3C50-00FF52C14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381000"/>
            <a:ext cx="7810500" cy="43815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08786F-ADBD-F754-28DB-7AFB77F13341}"/>
              </a:ext>
            </a:extLst>
          </p:cNvPr>
          <p:cNvSpPr txBox="1"/>
          <p:nvPr/>
        </p:nvSpPr>
        <p:spPr>
          <a:xfrm>
            <a:off x="2286000" y="565830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Phishing is one of the easiest yet most dangerous cyberattacks. Awareness and attention are your best defences.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1172A-8122-D8A3-1581-4559EDEF983D}"/>
              </a:ext>
            </a:extLst>
          </p:cNvPr>
          <p:cNvSpPr txBox="1"/>
          <p:nvPr/>
        </p:nvSpPr>
        <p:spPr>
          <a:xfrm>
            <a:off x="1524000" y="3889980"/>
            <a:ext cx="6096000" cy="33855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Remember: Think before you click – verify before you trust.</a:t>
            </a:r>
          </a:p>
        </p:txBody>
      </p:sp>
    </p:spTree>
    <p:extLst>
      <p:ext uri="{BB962C8B-B14F-4D97-AF65-F5344CB8AC3E}">
        <p14:creationId xmlns:p14="http://schemas.microsoft.com/office/powerpoint/2010/main" val="820060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05E23B-519F-5316-AD5D-088E08BF7B84}"/>
              </a:ext>
            </a:extLst>
          </p:cNvPr>
          <p:cNvSpPr txBox="1"/>
          <p:nvPr/>
        </p:nvSpPr>
        <p:spPr>
          <a:xfrm>
            <a:off x="1478280" y="1971585"/>
            <a:ext cx="6187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3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ATTENTION!</a:t>
            </a:r>
            <a:endParaRPr lang="en-GB" sz="3600" b="1" spc="3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644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A58FCB-8962-BFB1-6752-B26DCE135DD7}"/>
              </a:ext>
            </a:extLst>
          </p:cNvPr>
          <p:cNvSpPr txBox="1"/>
          <p:nvPr/>
        </p:nvSpPr>
        <p:spPr>
          <a:xfrm>
            <a:off x="868680" y="355759"/>
            <a:ext cx="10210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1</a:t>
            </a:r>
            <a:endParaRPr lang="en-GB" sz="138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653A5-814D-3F4A-0EC7-7AC8AD5A6028}"/>
              </a:ext>
            </a:extLst>
          </p:cNvPr>
          <p:cNvSpPr txBox="1"/>
          <p:nvPr/>
        </p:nvSpPr>
        <p:spPr>
          <a:xfrm>
            <a:off x="868679" y="2571750"/>
            <a:ext cx="3643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Introduction</a:t>
            </a:r>
            <a:endParaRPr lang="en-GB" sz="48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Get Ahead in Cyber Security with Phishing Training For Employees? -  Kratikal Blogs">
            <a:extLst>
              <a:ext uri="{FF2B5EF4-FFF2-40B4-BE49-F238E27FC236}">
                <a16:creationId xmlns:a16="http://schemas.microsoft.com/office/drawing/2014/main" id="{D34A6A12-6AEF-CECE-E35E-BAEE387B6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0" y="821817"/>
            <a:ext cx="6560819" cy="349986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F4FED3D-B7B1-78DD-853E-BFADF2A93DE7}"/>
              </a:ext>
            </a:extLst>
          </p:cNvPr>
          <p:cNvSpPr txBox="1"/>
          <p:nvPr/>
        </p:nvSpPr>
        <p:spPr>
          <a:xfrm>
            <a:off x="3265170" y="290671"/>
            <a:ext cx="2613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Phishing?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EF5138-ECF9-456A-8BEB-A31CEB107C4B}"/>
              </a:ext>
            </a:extLst>
          </p:cNvPr>
          <p:cNvSpPr txBox="1"/>
          <p:nvPr/>
        </p:nvSpPr>
        <p:spPr>
          <a:xfrm>
            <a:off x="792480" y="1293839"/>
            <a:ext cx="75590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i="1" u="sng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Phishing is a cyber attack where criminals impersonate trusted organisations to trick people into revealing sensitive data (like passwords, credit card numbers, or login credentials).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A2C91C-BCED-0DC3-8EB3-55C2BB17FC65}"/>
              </a:ext>
            </a:extLst>
          </p:cNvPr>
          <p:cNvSpPr txBox="1"/>
          <p:nvPr/>
        </p:nvSpPr>
        <p:spPr>
          <a:xfrm>
            <a:off x="792480" y="2392964"/>
            <a:ext cx="7559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i="1" u="sng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Gain access to accounts, steal money, or infect devices with malware.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FDAA78-5F02-A516-91DC-B2E3E0D59803}"/>
              </a:ext>
            </a:extLst>
          </p:cNvPr>
          <p:cNvSpPr txBox="1"/>
          <p:nvPr/>
        </p:nvSpPr>
        <p:spPr>
          <a:xfrm>
            <a:off x="792480" y="3322082"/>
            <a:ext cx="75590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i="1" u="sng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Real Example: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2020, Twitter employees were phished via phone calls pretending to be IT staff, leading to the hacking of high-profile accounts (Elon Musk, Barack Obama).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A58FCB-8962-BFB1-6752-B26DCE135DD7}"/>
              </a:ext>
            </a:extLst>
          </p:cNvPr>
          <p:cNvSpPr txBox="1"/>
          <p:nvPr/>
        </p:nvSpPr>
        <p:spPr>
          <a:xfrm>
            <a:off x="868680" y="355759"/>
            <a:ext cx="10210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2</a:t>
            </a:r>
            <a:endParaRPr lang="en-GB" sz="138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653A5-814D-3F4A-0EC7-7AC8AD5A6028}"/>
              </a:ext>
            </a:extLst>
          </p:cNvPr>
          <p:cNvSpPr txBox="1"/>
          <p:nvPr/>
        </p:nvSpPr>
        <p:spPr>
          <a:xfrm>
            <a:off x="868680" y="2571750"/>
            <a:ext cx="5539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Types of Phishing Attacks</a:t>
            </a:r>
            <a:endParaRPr lang="en-GB" sz="48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527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Vishing: What is it and how do I avoid getting scammed?">
            <a:extLst>
              <a:ext uri="{FF2B5EF4-FFF2-40B4-BE49-F238E27FC236}">
                <a16:creationId xmlns:a16="http://schemas.microsoft.com/office/drawing/2014/main" id="{94E03C53-B732-F013-DBFB-A4ADC5F10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20" y="2774497"/>
            <a:ext cx="1976225" cy="95134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Recognize and Avoid Smishing Scams – Brilliance Security Magazine">
            <a:extLst>
              <a:ext uri="{FF2B5EF4-FFF2-40B4-BE49-F238E27FC236}">
                <a16:creationId xmlns:a16="http://schemas.microsoft.com/office/drawing/2014/main" id="{68E54229-BFAD-C646-686B-B814C1939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80" y="2763239"/>
            <a:ext cx="1976225" cy="96259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hishing, Spear-phishing and Whaling - what's the difference?">
            <a:extLst>
              <a:ext uri="{FF2B5EF4-FFF2-40B4-BE49-F238E27FC236}">
                <a16:creationId xmlns:a16="http://schemas.microsoft.com/office/drawing/2014/main" id="{EBC6F813-36D1-BC5A-4778-F9A3A2D7E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990" y="207238"/>
            <a:ext cx="1976225" cy="98811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n't Get Hooked by Spear Phishing Attacks ⋆ SunTek Computers">
            <a:extLst>
              <a:ext uri="{FF2B5EF4-FFF2-40B4-BE49-F238E27FC236}">
                <a16:creationId xmlns:a16="http://schemas.microsoft.com/office/drawing/2014/main" id="{5A638016-79AC-95AE-9677-E1B4BF109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627" y="943404"/>
            <a:ext cx="1976225" cy="98811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mail Phishing, Vishing &amp; Other Types of Attacks | Webroot">
            <a:extLst>
              <a:ext uri="{FF2B5EF4-FFF2-40B4-BE49-F238E27FC236}">
                <a16:creationId xmlns:a16="http://schemas.microsoft.com/office/drawing/2014/main" id="{CB2828EE-C3E6-0114-5027-A1C00AD5A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12" y="207238"/>
            <a:ext cx="1976225" cy="98811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C38788-66C8-0B67-FD0D-8FAEA1A3B2C5}"/>
              </a:ext>
            </a:extLst>
          </p:cNvPr>
          <p:cNvSpPr txBox="1"/>
          <p:nvPr/>
        </p:nvSpPr>
        <p:spPr>
          <a:xfrm>
            <a:off x="540770" y="534683"/>
            <a:ext cx="17433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 Phishing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C5E7E2-D5B0-1107-8AB6-4227B41F1688}"/>
              </a:ext>
            </a:extLst>
          </p:cNvPr>
          <p:cNvSpPr/>
          <p:nvPr/>
        </p:nvSpPr>
        <p:spPr>
          <a:xfrm>
            <a:off x="297303" y="144610"/>
            <a:ext cx="2230244" cy="231370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40DB49-4F9E-89F6-6435-89F282B91A6C}"/>
              </a:ext>
            </a:extLst>
          </p:cNvPr>
          <p:cNvSpPr txBox="1"/>
          <p:nvPr/>
        </p:nvSpPr>
        <p:spPr>
          <a:xfrm>
            <a:off x="424310" y="1191883"/>
            <a:ext cx="1976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 emails claiming to be from banks or services.</a:t>
            </a:r>
          </a:p>
          <a:p>
            <a:pPr algn="ctr"/>
            <a:endParaRPr lang="en-GB" sz="12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“Your PayPal account is locked. Click here to verify your identity”.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28C5DC-EA01-F1E7-E951-DBECCB8AF1A8}"/>
              </a:ext>
            </a:extLst>
          </p:cNvPr>
          <p:cNvSpPr txBox="1"/>
          <p:nvPr/>
        </p:nvSpPr>
        <p:spPr>
          <a:xfrm>
            <a:off x="3581085" y="1268183"/>
            <a:ext cx="17433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Spear Phishing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F4CB73-4F61-BFCF-0032-2B280B024A48}"/>
              </a:ext>
            </a:extLst>
          </p:cNvPr>
          <p:cNvSpPr/>
          <p:nvPr/>
        </p:nvSpPr>
        <p:spPr>
          <a:xfrm>
            <a:off x="3337617" y="880775"/>
            <a:ext cx="2230244" cy="249836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431820-7013-EDCB-8BAF-F882CE2A2D18}"/>
              </a:ext>
            </a:extLst>
          </p:cNvPr>
          <p:cNvSpPr txBox="1"/>
          <p:nvPr/>
        </p:nvSpPr>
        <p:spPr>
          <a:xfrm>
            <a:off x="3464627" y="1931516"/>
            <a:ext cx="197622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Targeted at specific individuals or organisations.</a:t>
            </a:r>
          </a:p>
          <a:p>
            <a:pPr algn="ctr"/>
            <a:endParaRPr lang="en-GB" sz="12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A HR employee receives an email from “CEO@company.co” asking for tax data.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D8E2A4-9BD4-5323-4770-EAB27BCE9106}"/>
              </a:ext>
            </a:extLst>
          </p:cNvPr>
          <p:cNvSpPr txBox="1"/>
          <p:nvPr/>
        </p:nvSpPr>
        <p:spPr>
          <a:xfrm>
            <a:off x="6616453" y="532017"/>
            <a:ext cx="17433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Whaling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0B13842-020D-BDF5-AE2C-3DEF4E3C1D17}"/>
              </a:ext>
            </a:extLst>
          </p:cNvPr>
          <p:cNvSpPr/>
          <p:nvPr/>
        </p:nvSpPr>
        <p:spPr>
          <a:xfrm>
            <a:off x="6372986" y="144609"/>
            <a:ext cx="2230244" cy="231370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90B73F-D138-F95F-5F30-7995BF4FD023}"/>
              </a:ext>
            </a:extLst>
          </p:cNvPr>
          <p:cNvSpPr txBox="1"/>
          <p:nvPr/>
        </p:nvSpPr>
        <p:spPr>
          <a:xfrm>
            <a:off x="6499993" y="1186755"/>
            <a:ext cx="1976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Targets executives or high-profile individuals.</a:t>
            </a:r>
          </a:p>
          <a:p>
            <a:pPr algn="ctr"/>
            <a:endParaRPr lang="en-GB" sz="12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Fake invoice sent to CFO from a lookalike vendor address.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76C72C-9F76-B1E5-EB44-87FA52504FA9}"/>
              </a:ext>
            </a:extLst>
          </p:cNvPr>
          <p:cNvSpPr txBox="1"/>
          <p:nvPr/>
        </p:nvSpPr>
        <p:spPr>
          <a:xfrm>
            <a:off x="956641" y="3075261"/>
            <a:ext cx="17433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Smishing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B442B4-77E6-5C56-78E6-79E2A60A782B}"/>
              </a:ext>
            </a:extLst>
          </p:cNvPr>
          <p:cNvSpPr/>
          <p:nvPr/>
        </p:nvSpPr>
        <p:spPr>
          <a:xfrm>
            <a:off x="713174" y="2685188"/>
            <a:ext cx="2230244" cy="231370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DFD04F-09DD-3008-7A89-59D3FDF658F9}"/>
              </a:ext>
            </a:extLst>
          </p:cNvPr>
          <p:cNvSpPr txBox="1"/>
          <p:nvPr/>
        </p:nvSpPr>
        <p:spPr>
          <a:xfrm>
            <a:off x="840181" y="3732461"/>
            <a:ext cx="1976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 emails claiming to be from banks or services.</a:t>
            </a:r>
          </a:p>
          <a:p>
            <a:pPr algn="ctr"/>
            <a:endParaRPr lang="en-GB" sz="12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“Your PayPal account is locked. Click here to verify your identity”.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537B8A-2158-824C-11B7-D4146920288E}"/>
              </a:ext>
            </a:extLst>
          </p:cNvPr>
          <p:cNvSpPr txBox="1"/>
          <p:nvPr/>
        </p:nvSpPr>
        <p:spPr>
          <a:xfrm>
            <a:off x="6200582" y="3075261"/>
            <a:ext cx="17433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Vishing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32B648-BC2D-2944-1471-28A7B9F1F197}"/>
              </a:ext>
            </a:extLst>
          </p:cNvPr>
          <p:cNvSpPr/>
          <p:nvPr/>
        </p:nvSpPr>
        <p:spPr>
          <a:xfrm>
            <a:off x="5957115" y="2685188"/>
            <a:ext cx="2230244" cy="231370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1D7EBD-89FC-E178-B6D6-68D37A6EA6DB}"/>
              </a:ext>
            </a:extLst>
          </p:cNvPr>
          <p:cNvSpPr txBox="1"/>
          <p:nvPr/>
        </p:nvSpPr>
        <p:spPr>
          <a:xfrm>
            <a:off x="6084122" y="3732461"/>
            <a:ext cx="1976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call pretending to be a bank/tech support.</a:t>
            </a:r>
          </a:p>
          <a:p>
            <a:pPr algn="ctr"/>
            <a:endParaRPr lang="en-GB" sz="12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“We noticed unusual transactions. Please confirm your card number”.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A58FCB-8962-BFB1-6752-B26DCE135DD7}"/>
              </a:ext>
            </a:extLst>
          </p:cNvPr>
          <p:cNvSpPr txBox="1"/>
          <p:nvPr/>
        </p:nvSpPr>
        <p:spPr>
          <a:xfrm>
            <a:off x="868680" y="355759"/>
            <a:ext cx="10210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3</a:t>
            </a:r>
            <a:endParaRPr lang="en-GB" sz="138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653A5-814D-3F4A-0EC7-7AC8AD5A6028}"/>
              </a:ext>
            </a:extLst>
          </p:cNvPr>
          <p:cNvSpPr txBox="1"/>
          <p:nvPr/>
        </p:nvSpPr>
        <p:spPr>
          <a:xfrm>
            <a:off x="868680" y="2571750"/>
            <a:ext cx="5539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How to Recognize Phishing Emails</a:t>
            </a:r>
          </a:p>
        </p:txBody>
      </p:sp>
    </p:spTree>
    <p:extLst>
      <p:ext uri="{BB962C8B-B14F-4D97-AF65-F5344CB8AC3E}">
        <p14:creationId xmlns:p14="http://schemas.microsoft.com/office/powerpoint/2010/main" val="304015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42AC24-E341-4009-F7DA-FBA606CBCD7B}"/>
              </a:ext>
            </a:extLst>
          </p:cNvPr>
          <p:cNvSpPr txBox="1"/>
          <p:nvPr/>
        </p:nvSpPr>
        <p:spPr>
          <a:xfrm>
            <a:off x="3416756" y="178733"/>
            <a:ext cx="23104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Warning signs</a:t>
            </a:r>
          </a:p>
        </p:txBody>
      </p:sp>
      <p:grpSp>
        <p:nvGrpSpPr>
          <p:cNvPr id="6" name="Google Shape;9335;p62">
            <a:extLst>
              <a:ext uri="{FF2B5EF4-FFF2-40B4-BE49-F238E27FC236}">
                <a16:creationId xmlns:a16="http://schemas.microsoft.com/office/drawing/2014/main" id="{EDA77A21-53E6-558C-CA69-2879C1CA3C14}"/>
              </a:ext>
            </a:extLst>
          </p:cNvPr>
          <p:cNvGrpSpPr/>
          <p:nvPr/>
        </p:nvGrpSpPr>
        <p:grpSpPr>
          <a:xfrm>
            <a:off x="3062620" y="178733"/>
            <a:ext cx="354136" cy="334348"/>
            <a:chOff x="-25844850" y="2357750"/>
            <a:chExt cx="296175" cy="279625"/>
          </a:xfrm>
          <a:solidFill>
            <a:srgbClr val="FF0000"/>
          </a:solidFill>
        </p:grpSpPr>
        <p:sp>
          <p:nvSpPr>
            <p:cNvPr id="7" name="Google Shape;9336;p62">
              <a:extLst>
                <a:ext uri="{FF2B5EF4-FFF2-40B4-BE49-F238E27FC236}">
                  <a16:creationId xmlns:a16="http://schemas.microsoft.com/office/drawing/2014/main" id="{06A40919-A2BF-5B20-D2F2-82A2F46F1AA8}"/>
                </a:ext>
              </a:extLst>
            </p:cNvPr>
            <p:cNvSpPr/>
            <p:nvPr/>
          </p:nvSpPr>
          <p:spPr>
            <a:xfrm>
              <a:off x="-25792075" y="2428625"/>
              <a:ext cx="191425" cy="208750"/>
            </a:xfrm>
            <a:custGeom>
              <a:avLst/>
              <a:gdLst/>
              <a:ahLst/>
              <a:cxnLst/>
              <a:rect l="l" t="t" r="r" b="b"/>
              <a:pathLst>
                <a:path w="7657" h="8350" extrusionOk="0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337;p62">
              <a:extLst>
                <a:ext uri="{FF2B5EF4-FFF2-40B4-BE49-F238E27FC236}">
                  <a16:creationId xmlns:a16="http://schemas.microsoft.com/office/drawing/2014/main" id="{1A63DF4C-8CCF-CC23-E9A0-9F8C518FF6D0}"/>
                </a:ext>
              </a:extLst>
            </p:cNvPr>
            <p:cNvSpPr/>
            <p:nvPr/>
          </p:nvSpPr>
          <p:spPr>
            <a:xfrm>
              <a:off x="-25602250" y="2497950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338;p62">
              <a:extLst>
                <a:ext uri="{FF2B5EF4-FFF2-40B4-BE49-F238E27FC236}">
                  <a16:creationId xmlns:a16="http://schemas.microsoft.com/office/drawing/2014/main" id="{2121AB83-828A-B114-6FCA-9A64AC216826}"/>
                </a:ext>
              </a:extLst>
            </p:cNvPr>
            <p:cNvSpPr/>
            <p:nvPr/>
          </p:nvSpPr>
          <p:spPr>
            <a:xfrm>
              <a:off x="-25844850" y="2497950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339;p62">
              <a:extLst>
                <a:ext uri="{FF2B5EF4-FFF2-40B4-BE49-F238E27FC236}">
                  <a16:creationId xmlns:a16="http://schemas.microsoft.com/office/drawing/2014/main" id="{DBC53E38-F90F-DAEA-3C5B-04247A279393}"/>
                </a:ext>
              </a:extLst>
            </p:cNvPr>
            <p:cNvSpPr/>
            <p:nvPr/>
          </p:nvSpPr>
          <p:spPr>
            <a:xfrm>
              <a:off x="-25706225" y="2357750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340;p62">
              <a:extLst>
                <a:ext uri="{FF2B5EF4-FFF2-40B4-BE49-F238E27FC236}">
                  <a16:creationId xmlns:a16="http://schemas.microsoft.com/office/drawing/2014/main" id="{D9BEB653-6641-1083-C374-6DADD57E191E}"/>
                </a:ext>
              </a:extLst>
            </p:cNvPr>
            <p:cNvSpPr/>
            <p:nvPr/>
          </p:nvSpPr>
          <p:spPr>
            <a:xfrm>
              <a:off x="-25804675" y="2400275"/>
              <a:ext cx="42550" cy="41775"/>
            </a:xfrm>
            <a:custGeom>
              <a:avLst/>
              <a:gdLst/>
              <a:ahLst/>
              <a:cxnLst/>
              <a:rect l="l" t="t" r="r" b="b"/>
              <a:pathLst>
                <a:path w="1702" h="1671" extrusionOk="0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341;p62">
              <a:extLst>
                <a:ext uri="{FF2B5EF4-FFF2-40B4-BE49-F238E27FC236}">
                  <a16:creationId xmlns:a16="http://schemas.microsoft.com/office/drawing/2014/main" id="{053EF5A5-9DA9-95BC-4012-876789DA8D49}"/>
                </a:ext>
              </a:extLst>
            </p:cNvPr>
            <p:cNvSpPr/>
            <p:nvPr/>
          </p:nvSpPr>
          <p:spPr>
            <a:xfrm>
              <a:off x="-25632175" y="2400275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87D31C-B186-F776-1E58-C18AB5DD3C5E}"/>
              </a:ext>
            </a:extLst>
          </p:cNvPr>
          <p:cNvSpPr txBox="1"/>
          <p:nvPr/>
        </p:nvSpPr>
        <p:spPr>
          <a:xfrm>
            <a:off x="988017" y="640398"/>
            <a:ext cx="7167966" cy="4150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Unfamiliar or slightly altered sender address </a:t>
            </a:r>
            <a:b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support@amaz0n.com, info@micros0ft-support.com, billing@netfl1x.co</a:t>
            </a:r>
            <a:endParaRPr lang="en-GB" i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Urgent or threatening tone </a:t>
            </a:r>
            <a:b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Your account will be permanently suspended within 24 hours!</a:t>
            </a:r>
            <a:endParaRPr lang="en-GB" i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Requests for personal data or login info</a:t>
            </a:r>
            <a:b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Please confirm your password or card number to continue</a:t>
            </a:r>
            <a:endParaRPr lang="en-GB" i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Spelling or formatting errors</a:t>
            </a:r>
            <a:b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Dear Costumer, we have noticed </a:t>
            </a:r>
            <a:r>
              <a:rPr lang="en-GB" sz="1200" i="1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unussual</a:t>
            </a:r>
            <a:r>
              <a:rPr lang="en-GB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i="1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activitty</a:t>
            </a:r>
            <a:r>
              <a:rPr lang="en-GB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your account</a:t>
            </a:r>
            <a:endParaRPr lang="en-GB" i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Suspicious links or attachments </a:t>
            </a:r>
            <a:br>
              <a:rPr lang="en-GB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Files like .exe, .zip, .scr, or links that don’t match the official domain</a:t>
            </a:r>
            <a:endParaRPr lang="en-GB" i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3D311B3-C389-C244-D32D-E2A9DDBF0129}"/>
              </a:ext>
            </a:extLst>
          </p:cNvPr>
          <p:cNvSpPr/>
          <p:nvPr/>
        </p:nvSpPr>
        <p:spPr>
          <a:xfrm>
            <a:off x="216976" y="216976"/>
            <a:ext cx="3711844" cy="14645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0A20A4E-C0C8-2386-0CEE-DF084CC1BC59}"/>
              </a:ext>
            </a:extLst>
          </p:cNvPr>
          <p:cNvCxnSpPr/>
          <p:nvPr/>
        </p:nvCxnSpPr>
        <p:spPr>
          <a:xfrm>
            <a:off x="557938" y="216976"/>
            <a:ext cx="0" cy="1464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7DB0788-B965-5E96-29B2-47EB783D12AF}"/>
              </a:ext>
            </a:extLst>
          </p:cNvPr>
          <p:cNvSpPr txBox="1"/>
          <p:nvPr/>
        </p:nvSpPr>
        <p:spPr>
          <a:xfrm rot="16200000">
            <a:off x="-296658" y="826159"/>
            <a:ext cx="13638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solidFill>
                  <a:schemeClr val="bg1">
                    <a:lumMod val="75000"/>
                  </a:schemeClr>
                </a:solidFill>
              </a:rPr>
              <a:t>Banking Scam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89662A-F914-3642-2AA4-0EF3FF468C50}"/>
              </a:ext>
            </a:extLst>
          </p:cNvPr>
          <p:cNvSpPr txBox="1"/>
          <p:nvPr/>
        </p:nvSpPr>
        <p:spPr>
          <a:xfrm>
            <a:off x="553559" y="320841"/>
            <a:ext cx="337088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Subject: “Unusual Activity Detected on Your Account”</a:t>
            </a:r>
          </a:p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From: security@bankofamerca.com</a:t>
            </a:r>
          </a:p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Message: “Dear Customer, we’ve noticed unauthorised access to your account. Please verify your identity by logging in here: [bankofamerca-secure.com/login]”.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E42FAA-A034-F775-FA34-8995DDEF2493}"/>
              </a:ext>
            </a:extLst>
          </p:cNvPr>
          <p:cNvCxnSpPr>
            <a:cxnSpLocks/>
          </p:cNvCxnSpPr>
          <p:nvPr/>
        </p:nvCxnSpPr>
        <p:spPr>
          <a:xfrm>
            <a:off x="557938" y="1294108"/>
            <a:ext cx="33708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06C7844-7CBE-78ED-99EF-C3B925D04346}"/>
              </a:ext>
            </a:extLst>
          </p:cNvPr>
          <p:cNvSpPr txBox="1"/>
          <p:nvPr/>
        </p:nvSpPr>
        <p:spPr>
          <a:xfrm>
            <a:off x="531629" y="1304605"/>
            <a:ext cx="3370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⚠️ Trick: Fake link leads to a cloned banking site to steal login details.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D56EF93-B97D-87D2-94DA-8260740B406F}"/>
              </a:ext>
            </a:extLst>
          </p:cNvPr>
          <p:cNvSpPr/>
          <p:nvPr/>
        </p:nvSpPr>
        <p:spPr>
          <a:xfrm>
            <a:off x="212596" y="1826705"/>
            <a:ext cx="3711844" cy="14645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BC8FEFE-9B79-6E64-A1BE-E83688869871}"/>
              </a:ext>
            </a:extLst>
          </p:cNvPr>
          <p:cNvCxnSpPr/>
          <p:nvPr/>
        </p:nvCxnSpPr>
        <p:spPr>
          <a:xfrm>
            <a:off x="553558" y="1826705"/>
            <a:ext cx="0" cy="1464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74C9063-B799-256A-5B25-7C958CC327D9}"/>
              </a:ext>
            </a:extLst>
          </p:cNvPr>
          <p:cNvSpPr txBox="1"/>
          <p:nvPr/>
        </p:nvSpPr>
        <p:spPr>
          <a:xfrm rot="16200000">
            <a:off x="-301038" y="2435888"/>
            <a:ext cx="13638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solidFill>
                  <a:schemeClr val="bg1">
                    <a:lumMod val="75000"/>
                  </a:schemeClr>
                </a:solidFill>
              </a:rPr>
              <a:t>Delivery Scam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030D88-2D92-2F3D-9980-49D3FEAC0F7B}"/>
              </a:ext>
            </a:extLst>
          </p:cNvPr>
          <p:cNvSpPr txBox="1"/>
          <p:nvPr/>
        </p:nvSpPr>
        <p:spPr>
          <a:xfrm>
            <a:off x="549179" y="1930570"/>
            <a:ext cx="337088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Subject: “Your Package Delivery Failed!”</a:t>
            </a:r>
          </a:p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From: delivery@dhl-service.info</a:t>
            </a:r>
          </a:p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Message: “We couldn’t deliver your package due to incomplete address information. Please confirm your address here to reschedule delivery”.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784D7EC-12BC-FA49-2FC7-4526A884ADB0}"/>
              </a:ext>
            </a:extLst>
          </p:cNvPr>
          <p:cNvCxnSpPr>
            <a:cxnSpLocks/>
          </p:cNvCxnSpPr>
          <p:nvPr/>
        </p:nvCxnSpPr>
        <p:spPr>
          <a:xfrm>
            <a:off x="553558" y="2903837"/>
            <a:ext cx="33708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0BB8AE4-8042-B853-F73D-CBC3A4012579}"/>
              </a:ext>
            </a:extLst>
          </p:cNvPr>
          <p:cNvSpPr txBox="1"/>
          <p:nvPr/>
        </p:nvSpPr>
        <p:spPr>
          <a:xfrm>
            <a:off x="527249" y="2914334"/>
            <a:ext cx="3370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⚠️ Trick: Fake tracking link installs malware or requests card details for “redelivery fee”.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5C292A-F819-F9CC-27B0-CF264A85F0FE}"/>
              </a:ext>
            </a:extLst>
          </p:cNvPr>
          <p:cNvSpPr/>
          <p:nvPr/>
        </p:nvSpPr>
        <p:spPr>
          <a:xfrm>
            <a:off x="212596" y="3438785"/>
            <a:ext cx="3711844" cy="14645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A382AAE-1F26-7D1C-8DEA-6623D8F7B01E}"/>
              </a:ext>
            </a:extLst>
          </p:cNvPr>
          <p:cNvCxnSpPr/>
          <p:nvPr/>
        </p:nvCxnSpPr>
        <p:spPr>
          <a:xfrm>
            <a:off x="553558" y="3438785"/>
            <a:ext cx="0" cy="1464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8834864-8F4D-0A6C-1A5B-581A1977C903}"/>
              </a:ext>
            </a:extLst>
          </p:cNvPr>
          <p:cNvSpPr txBox="1"/>
          <p:nvPr/>
        </p:nvSpPr>
        <p:spPr>
          <a:xfrm rot="16200000">
            <a:off x="-301038" y="4047968"/>
            <a:ext cx="13638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solidFill>
                  <a:schemeClr val="bg1">
                    <a:lumMod val="75000"/>
                  </a:schemeClr>
                </a:solidFill>
              </a:rPr>
              <a:t>Job Offer Scam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46AD09-BF2D-9EF6-D9C2-7AAFE9FC91DA}"/>
              </a:ext>
            </a:extLst>
          </p:cNvPr>
          <p:cNvSpPr txBox="1"/>
          <p:nvPr/>
        </p:nvSpPr>
        <p:spPr>
          <a:xfrm>
            <a:off x="549179" y="3542650"/>
            <a:ext cx="337088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Subject: “Exciting Work-From-Home Opportunity”</a:t>
            </a:r>
          </a:p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From: hr@global-careers.net</a:t>
            </a:r>
          </a:p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Message: “We reviewed your CV online. Congratulations! You’re selected for a remote position. Please fill out the attached form to complete hiring”.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47A3A53-EAFE-88F0-F7D3-A63E658D3300}"/>
              </a:ext>
            </a:extLst>
          </p:cNvPr>
          <p:cNvCxnSpPr>
            <a:cxnSpLocks/>
          </p:cNvCxnSpPr>
          <p:nvPr/>
        </p:nvCxnSpPr>
        <p:spPr>
          <a:xfrm>
            <a:off x="553558" y="4515917"/>
            <a:ext cx="33708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D973870-2CE4-9C70-A433-12137390924B}"/>
              </a:ext>
            </a:extLst>
          </p:cNvPr>
          <p:cNvSpPr txBox="1"/>
          <p:nvPr/>
        </p:nvSpPr>
        <p:spPr>
          <a:xfrm>
            <a:off x="527249" y="4526414"/>
            <a:ext cx="3370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⚠️ Trick: Attachment contains malware or requests sensitive information (like ID number, bank info).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C565A1B-6DF5-C2E0-146D-9A93148724DE}"/>
              </a:ext>
            </a:extLst>
          </p:cNvPr>
          <p:cNvSpPr/>
          <p:nvPr/>
        </p:nvSpPr>
        <p:spPr>
          <a:xfrm>
            <a:off x="4081220" y="216976"/>
            <a:ext cx="3711844" cy="14645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881F5EA-E016-54ED-94B3-DFB901E92A5F}"/>
              </a:ext>
            </a:extLst>
          </p:cNvPr>
          <p:cNvCxnSpPr>
            <a:cxnSpLocks/>
          </p:cNvCxnSpPr>
          <p:nvPr/>
        </p:nvCxnSpPr>
        <p:spPr>
          <a:xfrm>
            <a:off x="7436608" y="216976"/>
            <a:ext cx="0" cy="1464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1DE12D1-1B34-DC8A-9069-D6C812D5E96E}"/>
              </a:ext>
            </a:extLst>
          </p:cNvPr>
          <p:cNvCxnSpPr>
            <a:cxnSpLocks/>
          </p:cNvCxnSpPr>
          <p:nvPr/>
        </p:nvCxnSpPr>
        <p:spPr>
          <a:xfrm>
            <a:off x="4081226" y="1294108"/>
            <a:ext cx="33708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1D6AAB-855A-E6C8-94C4-ECFDBFCF54F0}"/>
              </a:ext>
            </a:extLst>
          </p:cNvPr>
          <p:cNvSpPr txBox="1"/>
          <p:nvPr/>
        </p:nvSpPr>
        <p:spPr>
          <a:xfrm rot="5400000">
            <a:off x="6915504" y="828129"/>
            <a:ext cx="14141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solidFill>
                  <a:schemeClr val="bg1">
                    <a:lumMod val="75000"/>
                  </a:schemeClr>
                </a:solidFill>
              </a:rPr>
              <a:t>Tech Support Scam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257383-AACC-AEFD-C020-0DDAF1F67F38}"/>
              </a:ext>
            </a:extLst>
          </p:cNvPr>
          <p:cNvSpPr txBox="1"/>
          <p:nvPr/>
        </p:nvSpPr>
        <p:spPr>
          <a:xfrm>
            <a:off x="4097161" y="320841"/>
            <a:ext cx="33708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Subject: “System Alert: Virus Detected on Your Computer!”</a:t>
            </a:r>
          </a:p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From: support@windowsfix.com</a:t>
            </a:r>
          </a:p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Message: “Your system is infected. Call our Microsoft-certified technician immediately: +1-800-XXX-XXXX”.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CD5990-EC3F-FF1B-61AB-4834B5625B62}"/>
              </a:ext>
            </a:extLst>
          </p:cNvPr>
          <p:cNvSpPr txBox="1"/>
          <p:nvPr/>
        </p:nvSpPr>
        <p:spPr>
          <a:xfrm>
            <a:off x="4054910" y="1310260"/>
            <a:ext cx="3370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⚠️ Trick: Fake call centres ask for payment or remote access to install malware.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21A0847-C05A-CC42-39FE-7B97E76463E1}"/>
              </a:ext>
            </a:extLst>
          </p:cNvPr>
          <p:cNvSpPr/>
          <p:nvPr/>
        </p:nvSpPr>
        <p:spPr>
          <a:xfrm>
            <a:off x="4081220" y="1821050"/>
            <a:ext cx="3711844" cy="14645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AA19A2-D000-10F3-FF71-97A614A9DEFB}"/>
              </a:ext>
            </a:extLst>
          </p:cNvPr>
          <p:cNvCxnSpPr>
            <a:cxnSpLocks/>
          </p:cNvCxnSpPr>
          <p:nvPr/>
        </p:nvCxnSpPr>
        <p:spPr>
          <a:xfrm>
            <a:off x="7436608" y="1821050"/>
            <a:ext cx="0" cy="1464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751A80-0AEC-B8E9-6F7B-727B353C8CC9}"/>
              </a:ext>
            </a:extLst>
          </p:cNvPr>
          <p:cNvCxnSpPr>
            <a:cxnSpLocks/>
          </p:cNvCxnSpPr>
          <p:nvPr/>
        </p:nvCxnSpPr>
        <p:spPr>
          <a:xfrm>
            <a:off x="4081226" y="2898182"/>
            <a:ext cx="33708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68A9045-8D26-4C17-EE25-A05ACBF1E1DB}"/>
              </a:ext>
            </a:extLst>
          </p:cNvPr>
          <p:cNvSpPr txBox="1"/>
          <p:nvPr/>
        </p:nvSpPr>
        <p:spPr>
          <a:xfrm rot="5400000">
            <a:off x="6915504" y="2432203"/>
            <a:ext cx="14141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solidFill>
                  <a:schemeClr val="bg1">
                    <a:lumMod val="75000"/>
                  </a:schemeClr>
                </a:solidFill>
              </a:rPr>
              <a:t>Social Media Scam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3F44CFB-D293-00D5-E862-A81905A61678}"/>
              </a:ext>
            </a:extLst>
          </p:cNvPr>
          <p:cNvSpPr txBox="1"/>
          <p:nvPr/>
        </p:nvSpPr>
        <p:spPr>
          <a:xfrm>
            <a:off x="4097161" y="1924915"/>
            <a:ext cx="337088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Subject: “Someone Tried to Log In to Your Instagram Account”</a:t>
            </a:r>
          </a:p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From: security@insta-support.com</a:t>
            </a:r>
          </a:p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Message: “We detected a login from an unknown device. Click below to secure your account”.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BAD8CC8-975C-9006-0459-4122415F9EC1}"/>
              </a:ext>
            </a:extLst>
          </p:cNvPr>
          <p:cNvSpPr txBox="1"/>
          <p:nvPr/>
        </p:nvSpPr>
        <p:spPr>
          <a:xfrm>
            <a:off x="4054910" y="2914334"/>
            <a:ext cx="3370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⚠️ Trick: Fake link mimics the Instagram login page to steal username and password.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477149D-350D-D7CE-2286-3191B6F78E59}"/>
              </a:ext>
            </a:extLst>
          </p:cNvPr>
          <p:cNvSpPr/>
          <p:nvPr/>
        </p:nvSpPr>
        <p:spPr>
          <a:xfrm>
            <a:off x="4081220" y="3438785"/>
            <a:ext cx="3711844" cy="14645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91C3768-73F5-CB68-4575-1A0A2425BED9}"/>
              </a:ext>
            </a:extLst>
          </p:cNvPr>
          <p:cNvCxnSpPr>
            <a:cxnSpLocks/>
          </p:cNvCxnSpPr>
          <p:nvPr/>
        </p:nvCxnSpPr>
        <p:spPr>
          <a:xfrm>
            <a:off x="7436608" y="3438785"/>
            <a:ext cx="0" cy="1464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330B7F7-3C7F-B7F6-436F-F0773E4F84EE}"/>
              </a:ext>
            </a:extLst>
          </p:cNvPr>
          <p:cNvCxnSpPr>
            <a:cxnSpLocks/>
          </p:cNvCxnSpPr>
          <p:nvPr/>
        </p:nvCxnSpPr>
        <p:spPr>
          <a:xfrm>
            <a:off x="4081226" y="4515917"/>
            <a:ext cx="33708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DD5B12B-CA12-11FE-18D1-2D5A86242527}"/>
              </a:ext>
            </a:extLst>
          </p:cNvPr>
          <p:cNvSpPr txBox="1"/>
          <p:nvPr/>
        </p:nvSpPr>
        <p:spPr>
          <a:xfrm rot="5400000">
            <a:off x="6915504" y="3972994"/>
            <a:ext cx="1414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solidFill>
                  <a:schemeClr val="bg1">
                    <a:lumMod val="75000"/>
                  </a:schemeClr>
                </a:solidFill>
              </a:rPr>
              <a:t>Subscription Renewal Scam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532880-8F8B-4498-2ED8-F2115FE6C498}"/>
              </a:ext>
            </a:extLst>
          </p:cNvPr>
          <p:cNvSpPr txBox="1"/>
          <p:nvPr/>
        </p:nvSpPr>
        <p:spPr>
          <a:xfrm>
            <a:off x="4097161" y="3542650"/>
            <a:ext cx="33708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Subject: “Your Norton Antivirus Subscription Has Expired”</a:t>
            </a:r>
          </a:p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From: nortonrenewal@secure-notif.com</a:t>
            </a:r>
          </a:p>
          <a:p>
            <a:pPr algn="just"/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Message: “Your device is unprotected! Renew now to continue protection”.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F1B86F-D3A8-5B84-F7EB-017D7D36D400}"/>
              </a:ext>
            </a:extLst>
          </p:cNvPr>
          <p:cNvSpPr txBox="1"/>
          <p:nvPr/>
        </p:nvSpPr>
        <p:spPr>
          <a:xfrm>
            <a:off x="4054910" y="4532069"/>
            <a:ext cx="33708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⚠️ Trick: Fake renewal page collects credit card details.</a:t>
            </a:r>
          </a:p>
        </p:txBody>
      </p:sp>
      <p:pic>
        <p:nvPicPr>
          <p:cNvPr id="1026" name="Picture 2" descr="Simulated Phishing Exposes the True Cyber Vulnerability of Businesses">
            <a:extLst>
              <a:ext uri="{FF2B5EF4-FFF2-40B4-BE49-F238E27FC236}">
                <a16:creationId xmlns:a16="http://schemas.microsoft.com/office/drawing/2014/main" id="{6E95461E-9CEA-28FD-C754-E3E28B1E2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205469" y="1911974"/>
            <a:ext cx="4536831" cy="123962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107327"/>
      </p:ext>
    </p:extLst>
  </p:cSld>
  <p:clrMapOvr>
    <a:masterClrMapping/>
  </p:clrMapOvr>
</p:sld>
</file>

<file path=ppt/theme/theme1.xml><?xml version="1.0" encoding="utf-8"?>
<a:theme xmlns:a="http://schemas.openxmlformats.org/drawingml/2006/main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1593</Words>
  <Application>Microsoft Office PowerPoint</Application>
  <PresentationFormat>On-screen Show (16:9)</PresentationFormat>
  <Paragraphs>176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Muli</vt:lpstr>
      <vt:lpstr>Times New Roman</vt:lpstr>
      <vt:lpstr>Wingdings</vt:lpstr>
      <vt:lpstr>Open Sans</vt:lpstr>
      <vt:lpstr>Raleway ExtraBold</vt:lpstr>
      <vt:lpstr>Arial</vt:lpstr>
      <vt:lpstr>Raleway Black</vt:lpstr>
      <vt:lpstr>Oswald</vt:lpstr>
      <vt:lpstr>Bradley Hand ITC</vt:lpstr>
      <vt:lpstr>Cybersecurity Agency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Islam Gadirli</cp:lastModifiedBy>
  <cp:revision>12</cp:revision>
  <dcterms:modified xsi:type="dcterms:W3CDTF">2025-11-13T17:36:28Z</dcterms:modified>
</cp:coreProperties>
</file>